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3F94D-19F5-439C-86D9-BAA305B05B0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0AA4-3061-4FAF-AF10-12FAC7047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1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60AA4-3061-4FAF-AF10-12FAC70470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Romantic" panose="00000400000000000000" pitchFamily="2" charset="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BFB1E0-5A35-43BA-BB2E-5844EC282889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6C4-3350-46C0-AEC5-871AD697AA76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645-E1C0-4E12-9DAE-0417D2A50FA4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2520-8541-4399-8890-5C49841F951D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0B2-0081-4CF8-A1EB-4EE14B0821F4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F294-9848-4FBC-A4B1-8558B7C877DD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2FD9-612E-44FA-B6D7-0BE907533A1F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7DD5-FE6C-49E7-BBDA-4F89339EBC39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1EC5-CBBF-467E-B85D-87C5CA2A40E5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A89AFE-B7C0-41F6-835E-24833E971AC2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8E8A-17C1-465B-BDE0-D5D97F83F5A6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6540CCD-E9E6-4B69-9F3F-861B6E55B423}" type="datetime1">
              <a:rPr lang="en-US" altLang="zh-CN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SDHCAL</a:t>
            </a:r>
            <a:r>
              <a:rPr lang="zh-CN" altLang="en-US" sz="7200" dirty="0" smtClean="0"/>
              <a:t>工作汇报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王宇、洪道金、张俊斌</a:t>
            </a:r>
            <a:endParaRPr lang="en-US" altLang="zh-CN" dirty="0" smtClean="0"/>
          </a:p>
          <a:p>
            <a:r>
              <a:rPr lang="en-US" altLang="zh-CN" dirty="0" smtClean="0"/>
              <a:t>2017/06/07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66064"/>
          </a:xfrm>
        </p:spPr>
        <p:txBody>
          <a:bodyPr/>
          <a:lstStyle/>
          <a:p>
            <a:r>
              <a:rPr lang="zh-CN" altLang="en-US" dirty="0" smtClean="0"/>
              <a:t>验证多片芯片协同工作情况</a:t>
            </a:r>
            <a:endParaRPr lang="en-US" altLang="zh-CN" dirty="0" smtClean="0"/>
          </a:p>
          <a:p>
            <a:r>
              <a:rPr lang="zh-CN" altLang="en-US" dirty="0" smtClean="0"/>
              <a:t>测试芯片和阳极板在同一</a:t>
            </a:r>
            <a:r>
              <a:rPr lang="en-US" altLang="zh-CN" dirty="0" smtClean="0"/>
              <a:t>PCB</a:t>
            </a:r>
            <a:r>
              <a:rPr lang="zh-CN" altLang="en-US" dirty="0" smtClean="0"/>
              <a:t>上噪声</a:t>
            </a:r>
            <a:endParaRPr lang="en-US" altLang="zh-CN" dirty="0" smtClean="0"/>
          </a:p>
          <a:p>
            <a:r>
              <a:rPr lang="zh-CN" altLang="en-US" dirty="0" smtClean="0"/>
              <a:t>搭建一个可以进行束流测试的小系统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1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" y="1175395"/>
            <a:ext cx="4567070" cy="521644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得到的</a:t>
            </a:r>
            <a:r>
              <a:rPr lang="en-US" altLang="zh-CN" dirty="0" smtClean="0"/>
              <a:t>100GeV pi+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Fe</a:t>
            </a:r>
            <a:r>
              <a:rPr lang="zh-CN" altLang="en-US" dirty="0" smtClean="0"/>
              <a:t>中簇射的情况</a:t>
            </a:r>
            <a:endParaRPr lang="en-US" altLang="zh-CN" dirty="0" smtClean="0"/>
          </a:p>
          <a:p>
            <a:r>
              <a:rPr lang="zh-CN" altLang="en-US" dirty="0" smtClean="0"/>
              <a:t>如果要把簇射包含进去，探测器的体积将非常大</a:t>
            </a:r>
            <a:endParaRPr lang="en-US" altLang="zh-CN" dirty="0"/>
          </a:p>
          <a:p>
            <a:pPr lvl="1"/>
            <a:r>
              <a:rPr lang="zh-CN" altLang="en-US" dirty="0" smtClean="0"/>
              <a:t>其他能量的簇射情况还待仿真</a:t>
            </a:r>
            <a:endParaRPr lang="en-US" altLang="zh-CN" dirty="0" smtClean="0"/>
          </a:p>
          <a:p>
            <a:r>
              <a:rPr lang="zh-CN" altLang="en-US" dirty="0"/>
              <a:t>另一</a:t>
            </a:r>
            <a:r>
              <a:rPr lang="zh-CN" altLang="en-US" dirty="0" smtClean="0"/>
              <a:t>个考虑，不用做很高能量的束流测试，主要目的在于验证探测器和电子学正常工作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利用现在</a:t>
            </a:r>
            <a:r>
              <a:rPr lang="en-US" altLang="zh-CN" dirty="0" smtClean="0"/>
              <a:t>30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</a:t>
            </a:r>
            <a:r>
              <a:rPr lang="zh-CN" altLang="en-US" dirty="0" smtClean="0"/>
              <a:t>的探测器做多层，每层</a:t>
            </a:r>
            <a:r>
              <a:rPr lang="en-US" altLang="zh-CN" dirty="0" smtClean="0"/>
              <a:t>14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54" y="1370410"/>
            <a:ext cx="3374134" cy="2290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98" y="3930197"/>
            <a:ext cx="3217064" cy="23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同一行芯片菊花链控制</a:t>
            </a:r>
            <a:endParaRPr lang="en-US" altLang="zh-CN" dirty="0"/>
          </a:p>
          <a:p>
            <a:pPr lvl="1"/>
            <a:r>
              <a:rPr lang="zh-CN" altLang="en-US" dirty="0"/>
              <a:t>不同行之间并行控制，由一片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控制，进行数据打包，然后通过光纤传出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9" y="2704144"/>
            <a:ext cx="4116220" cy="32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0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 Up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上次组会关于串扰的分析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25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</a:p>
        </p:txBody>
      </p:sp>
      <p:sp>
        <p:nvSpPr>
          <p:cNvPr id="13314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洪道金 王宇 张俊斌</a:t>
            </a:r>
            <a:endParaRPr lang="en-US" altLang="zh-CN" dirty="0" smtClean="0"/>
          </a:p>
          <a:p>
            <a:r>
              <a:rPr lang="en-US" altLang="zh-CN" dirty="0" smtClean="0"/>
              <a:t>2017.5.24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92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0663" y="1395413"/>
            <a:ext cx="3151585" cy="2363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279166" y="592456"/>
            <a:ext cx="7886700" cy="994172"/>
          </a:xfrm>
        </p:spPr>
        <p:txBody>
          <a:bodyPr/>
          <a:lstStyle/>
          <a:p>
            <a:r>
              <a:rPr lang="en-US" altLang="zh-CN" sz="1800" dirty="0"/>
              <a:t>A23_pad</a:t>
            </a:r>
            <a:r>
              <a:rPr lang="zh-CN" altLang="en-US" sz="1800" dirty="0"/>
              <a:t>串扰分析？</a:t>
            </a:r>
          </a:p>
        </p:txBody>
      </p:sp>
      <p:graphicFrame>
        <p:nvGraphicFramePr>
          <p:cNvPr id="15414" name="Group 54"/>
          <p:cNvGraphicFramePr>
            <a:graphicFrameLocks noGrp="1"/>
          </p:cNvGraphicFramePr>
          <p:nvPr>
            <p:ph idx="1"/>
          </p:nvPr>
        </p:nvGraphicFramePr>
        <p:xfrm>
          <a:off x="615554" y="3704035"/>
          <a:ext cx="3837385" cy="2237187"/>
        </p:xfrm>
        <a:graphic>
          <a:graphicData uri="http://schemas.openxmlformats.org/drawingml/2006/table">
            <a:tbl>
              <a:tblPr/>
              <a:tblGrid>
                <a:gridCol w="1634728"/>
                <a:gridCol w="831056"/>
                <a:gridCol w="709613"/>
                <a:gridCol w="661988"/>
              </a:tblGrid>
              <a:tr h="37266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目标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编号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: 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A23</a:t>
                      </a:r>
                      <a:endParaRPr kumimoji="0" lang="zh-CN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非目标</a:t>
                      </a:r>
                      <a:r>
                        <a:rPr kumimoji="0" lang="en-US" altLang="zh-CN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55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</a:t>
                      </a:r>
                      <a:endParaRPr kumimoji="0" lang="zh-CN" altLang="en-US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</a:t>
                      </a:r>
                      <a:endParaRPr kumimoji="0" lang="zh-CN" altLang="en-US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</a:t>
                      </a:r>
                      <a:endParaRPr kumimoji="0" lang="zh-CN" altLang="en-US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083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</a:t>
                      </a:r>
                      <a:r>
                        <a:rPr kumimoji="0" 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 fc</a:t>
                      </a: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146 </a:t>
                      </a: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 </a:t>
                      </a: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(3)</a:t>
                      </a:r>
                      <a:endParaRPr kumimoji="0" lang="zh-CN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 </a:t>
                      </a: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(0)</a:t>
                      </a:r>
                      <a:endParaRPr kumimoji="0" lang="zh-CN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(0)</a:t>
                      </a:r>
                      <a:endParaRPr kumimoji="0" lang="zh-CN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646</a:t>
                      </a: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42</a:t>
                      </a: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(39)</a:t>
                      </a:r>
                      <a:endParaRPr kumimoji="0" lang="zh-CN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22</a:t>
                      </a: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(22)</a:t>
                      </a:r>
                      <a:endParaRPr kumimoji="0" lang="zh-CN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(0)</a:t>
                      </a:r>
                      <a:endParaRPr kumimoji="0" lang="zh-CN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3083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</a:t>
                      </a:r>
                      <a:r>
                        <a:rPr kumimoji="0" 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3438</a:t>
                      </a: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276 </a:t>
                      </a: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(273)</a:t>
                      </a:r>
                      <a:endParaRPr kumimoji="0" lang="zh-CN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32</a:t>
                      </a: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(28)</a:t>
                      </a:r>
                      <a:endParaRPr kumimoji="0" lang="zh-CN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(1)</a:t>
                      </a:r>
                      <a:endParaRPr kumimoji="0" lang="zh-CN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击中目标</a:t>
                      </a:r>
                      <a:r>
                        <a:rPr kumimoji="0" lang="en-US" altLang="zh-CN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4230</a:t>
                      </a: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322 </a:t>
                      </a: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(315)</a:t>
                      </a:r>
                      <a:endParaRPr kumimoji="0" lang="zh-CN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54</a:t>
                      </a: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(50)</a:t>
                      </a:r>
                      <a:endParaRPr kumimoji="0" lang="zh-CN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(1)</a:t>
                      </a:r>
                      <a:endParaRPr kumimoji="0" lang="zh-CN" altLang="zh-CN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5000</a:t>
                      </a: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其它：</a:t>
                      </a: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770 </a:t>
                      </a:r>
                      <a:r>
                        <a:rPr kumimoji="0" lang="en-US" altLang="zh-CN" sz="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endParaRPr kumimoji="0" lang="zh-CN" altLang="zh-CN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40659" marR="4065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403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073" y="3609976"/>
            <a:ext cx="2977753" cy="2232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7072312" y="4325541"/>
            <a:ext cx="547688" cy="567928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15405" name="图片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862" y="1747203"/>
            <a:ext cx="1795463" cy="133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57" y="1726406"/>
            <a:ext cx="1746647" cy="1295400"/>
          </a:xfrm>
          <a:prstGeom prst="rect">
            <a:avLst/>
          </a:prstGeom>
          <a:effectLst>
            <a:outerShdw dist="50800" sx="78000" sy="78000" algn="ctr" rotWithShape="0">
              <a:srgbClr val="000000">
                <a:alpha val="0"/>
              </a:srgbClr>
            </a:outerShdw>
          </a:effectLst>
        </p:spPr>
      </p:pic>
      <p:sp>
        <p:nvSpPr>
          <p:cNvPr id="15407" name="文本框 21"/>
          <p:cNvSpPr txBox="1">
            <a:spLocks noChangeArrowheads="1"/>
          </p:cNvSpPr>
          <p:nvPr/>
        </p:nvSpPr>
        <p:spPr bwMode="auto">
          <a:xfrm>
            <a:off x="4731544" y="4674394"/>
            <a:ext cx="9977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2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红色部分为九宫格内过阈</a:t>
            </a:r>
            <a:r>
              <a:rPr lang="en-US" altLang="zh-CN" sz="12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pad</a:t>
            </a:r>
            <a:r>
              <a:rPr lang="zh-CN" altLang="en-US" sz="12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的总事例数</a:t>
            </a:r>
            <a:r>
              <a:rPr lang="en-US" altLang="zh-CN" sz="12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不包含目标</a:t>
            </a:r>
            <a:r>
              <a:rPr lang="en-US" altLang="zh-CN" sz="12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pad)</a:t>
            </a:r>
            <a:endParaRPr lang="zh-CN" altLang="en-US" sz="120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408" name="文本框 22"/>
          <p:cNvSpPr txBox="1">
            <a:spLocks noChangeArrowheads="1"/>
          </p:cNvSpPr>
          <p:nvPr/>
        </p:nvSpPr>
        <p:spPr bwMode="auto">
          <a:xfrm>
            <a:off x="632423" y="3142675"/>
            <a:ext cx="4099121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350" dirty="0">
                <a:latin typeface="Calibri" pitchFamily="34" charset="0"/>
              </a:rPr>
              <a:t>       找到</a:t>
            </a:r>
            <a:r>
              <a:rPr lang="zh-CN" altLang="en-US" sz="1350" dirty="0">
                <a:latin typeface="Calibri" pitchFamily="34" charset="0"/>
              </a:rPr>
              <a:t>击中</a:t>
            </a:r>
            <a:r>
              <a:rPr lang="en-US" altLang="zh-CN" sz="1350" dirty="0">
                <a:latin typeface="Calibri" pitchFamily="34" charset="0"/>
              </a:rPr>
              <a:t>pad</a:t>
            </a:r>
            <a:r>
              <a:rPr lang="zh-CN" altLang="en-US" sz="1350" dirty="0">
                <a:latin typeface="Calibri" pitchFamily="34" charset="0"/>
              </a:rPr>
              <a:t>，分析相邻</a:t>
            </a:r>
            <a:r>
              <a:rPr lang="en-US" altLang="zh-CN" sz="1350" dirty="0">
                <a:latin typeface="Calibri" pitchFamily="34" charset="0"/>
              </a:rPr>
              <a:t>pad</a:t>
            </a:r>
            <a:r>
              <a:rPr lang="zh-CN" altLang="en-US" sz="1350" dirty="0">
                <a:latin typeface="Calibri" pitchFamily="34" charset="0"/>
              </a:rPr>
              <a:t>信号。若其它</a:t>
            </a:r>
            <a:r>
              <a:rPr lang="en-US" altLang="zh-CN" sz="1350" dirty="0">
                <a:latin typeface="Calibri" pitchFamily="34" charset="0"/>
              </a:rPr>
              <a:t>pad</a:t>
            </a:r>
            <a:r>
              <a:rPr lang="zh-CN" altLang="en-US" sz="1350" dirty="0">
                <a:latin typeface="Calibri" pitchFamily="34" charset="0"/>
              </a:rPr>
              <a:t>有一个事例信号 过阈（阈值从大到小搜索），则计</a:t>
            </a:r>
            <a:r>
              <a:rPr lang="en-US" altLang="zh-CN" sz="1350" dirty="0">
                <a:latin typeface="Calibri" pitchFamily="34" charset="0"/>
              </a:rPr>
              <a:t>1</a:t>
            </a:r>
            <a:endParaRPr lang="zh-CN" altLang="en-US" sz="1350" dirty="0">
              <a:latin typeface="Calibri" pitchFamily="34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4481513" y="4893469"/>
            <a:ext cx="250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文本框 25"/>
          <p:cNvSpPr txBox="1">
            <a:spLocks noChangeArrowheads="1"/>
          </p:cNvSpPr>
          <p:nvPr/>
        </p:nvSpPr>
        <p:spPr bwMode="auto">
          <a:xfrm>
            <a:off x="3178969" y="1865710"/>
            <a:ext cx="162282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35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直径</a:t>
            </a:r>
            <a:r>
              <a:rPr lang="en-US" altLang="zh-CN" sz="135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135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mm</a:t>
            </a:r>
            <a:r>
              <a:rPr lang="zh-CN" altLang="en-US" sz="135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的准直孔</a:t>
            </a:r>
            <a:endParaRPr lang="en-US" altLang="zh-CN" sz="135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411" name="文本框 27"/>
          <p:cNvSpPr txBox="1">
            <a:spLocks noChangeArrowheads="1"/>
          </p:cNvSpPr>
          <p:nvPr/>
        </p:nvSpPr>
        <p:spPr bwMode="auto">
          <a:xfrm>
            <a:off x="4613672" y="3527822"/>
            <a:ext cx="128111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050">
                <a:latin typeface="楷体" pitchFamily="49" charset="-122"/>
                <a:ea typeface="楷体" pitchFamily="49" charset="-122"/>
                <a:cs typeface="Times New Roman" pitchFamily="18" charset="0"/>
              </a:rPr>
              <a:t>全局阈</a:t>
            </a:r>
            <a:endParaRPr lang="en-US" altLang="zh-CN" sz="105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105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 th</a:t>
            </a:r>
            <a:r>
              <a:rPr lang="zh-CN" altLang="en-US" sz="105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</a:t>
            </a:r>
            <a:r>
              <a:rPr lang="en-US" altLang="zh-CN" sz="105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3fc</a:t>
            </a:r>
          </a:p>
          <a:p>
            <a:r>
              <a:rPr lang="en-US" altLang="zh-CN" sz="105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 th</a:t>
            </a:r>
            <a:r>
              <a:rPr lang="zh-CN" altLang="en-US" sz="105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</a:t>
            </a:r>
            <a:r>
              <a:rPr lang="en-US" altLang="zh-CN" sz="105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20fc</a:t>
            </a:r>
          </a:p>
          <a:p>
            <a:r>
              <a:rPr lang="en-US" altLang="zh-CN" sz="105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3 th </a:t>
            </a:r>
            <a:r>
              <a:rPr lang="zh-CN" altLang="en-US" sz="105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</a:t>
            </a:r>
            <a:r>
              <a:rPr lang="en-US" altLang="zh-CN" sz="105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150fc</a:t>
            </a:r>
            <a:endParaRPr lang="zh-CN" altLang="en-US" sz="105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5412" name="文本框 28"/>
          <p:cNvSpPr txBox="1">
            <a:spLocks noChangeArrowheads="1"/>
          </p:cNvSpPr>
          <p:nvPr/>
        </p:nvSpPr>
        <p:spPr bwMode="auto">
          <a:xfrm>
            <a:off x="3606404" y="2371725"/>
            <a:ext cx="80605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X-Ray</a:t>
            </a:r>
            <a:endParaRPr lang="zh-CN" altLang="en-US" sz="135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67088" y="2666742"/>
            <a:ext cx="14966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FFFF00"/>
                </a:solidFill>
              </a:rPr>
              <a:t>计数率：～</a:t>
            </a:r>
            <a:r>
              <a:rPr lang="en-US" altLang="zh-CN" sz="1350" b="1" dirty="0">
                <a:solidFill>
                  <a:srgbClr val="FFFF00"/>
                </a:solidFill>
              </a:rPr>
              <a:t>30Hz</a:t>
            </a:r>
            <a:endParaRPr lang="zh-CN" altLang="en-US" sz="1350" b="1" dirty="0">
              <a:solidFill>
                <a:srgbClr val="FFFF00"/>
              </a:solidFill>
            </a:endParaRPr>
          </a:p>
        </p:txBody>
      </p:sp>
      <p:sp>
        <p:nvSpPr>
          <p:cNvPr id="16" name="文本框 25"/>
          <p:cNvSpPr txBox="1">
            <a:spLocks noChangeArrowheads="1"/>
          </p:cNvSpPr>
          <p:nvPr/>
        </p:nvSpPr>
        <p:spPr bwMode="auto">
          <a:xfrm>
            <a:off x="1004292" y="2094310"/>
            <a:ext cx="162282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Pad</a:t>
            </a:r>
            <a:r>
              <a:rPr lang="zh-CN" altLang="en-US" sz="135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大小：</a:t>
            </a:r>
            <a:r>
              <a:rPr lang="en-US" altLang="zh-CN" sz="135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1cmx1cm</a:t>
            </a:r>
            <a:endParaRPr lang="en-US" altLang="zh-CN" sz="135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4886" y="2575015"/>
            <a:ext cx="1763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FFFF00"/>
                </a:solidFill>
              </a:rPr>
              <a:t>A</a:t>
            </a:r>
            <a:endParaRPr lang="zh-CN" altLang="en-US" sz="135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772"/>
          </a:xfrm>
        </p:spPr>
        <p:txBody>
          <a:bodyPr/>
          <a:lstStyle/>
          <a:p>
            <a:r>
              <a:rPr lang="zh-CN" altLang="en-US" sz="1650"/>
              <a:t>其它</a:t>
            </a:r>
            <a:r>
              <a:rPr lang="en-US" altLang="zh-CN" sz="1650"/>
              <a:t>770 evts</a:t>
            </a:r>
            <a:r>
              <a:rPr lang="zh-CN" altLang="en-US" sz="1650"/>
              <a:t>分布</a:t>
            </a:r>
            <a:endParaRPr lang="zh-CN" altLang="en-US" sz="165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62" name="内容占位符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591866"/>
            <a:ext cx="2241947" cy="1681163"/>
          </a:xfrm>
        </p:spPr>
      </p:pic>
      <p:pic>
        <p:nvPicPr>
          <p:cNvPr id="19458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4016" y="1591866"/>
            <a:ext cx="2281238" cy="171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85322" y="1394223"/>
            <a:ext cx="2809875" cy="2106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39641" y="3500438"/>
            <a:ext cx="2995613" cy="2246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图片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9304" y="3671887"/>
            <a:ext cx="2497931" cy="187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351985" y="4200525"/>
          <a:ext cx="2066060" cy="1131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8094"/>
                <a:gridCol w="741218"/>
                <a:gridCol w="666748"/>
              </a:tblGrid>
              <a:tr h="6131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过第一个阈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过第二个阈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过第三个阈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</a:tr>
              <a:tr h="518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6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6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900" kern="100" dirty="0" smtClean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en-US" sz="9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600" kern="1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600" kern="1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9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zh-CN" sz="9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600" kern="1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altLang="zh-CN" sz="600" kern="1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9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zh-CN" sz="9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393406" y="4227910"/>
            <a:ext cx="547688" cy="567928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4963717" y="4577954"/>
            <a:ext cx="878681" cy="2976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9" name="文本框 17"/>
          <p:cNvSpPr txBox="1">
            <a:spLocks noChangeArrowheads="1"/>
          </p:cNvSpPr>
          <p:nvPr/>
        </p:nvSpPr>
        <p:spPr bwMode="auto">
          <a:xfrm>
            <a:off x="6091237" y="3865960"/>
            <a:ext cx="242411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350" dirty="0">
                <a:latin typeface="Calibri" pitchFamily="34" charset="0"/>
              </a:rPr>
              <a:t>九宫格内非目标</a:t>
            </a:r>
            <a:r>
              <a:rPr lang="en-US" altLang="zh-CN" sz="1350" dirty="0">
                <a:latin typeface="Calibri" pitchFamily="34" charset="0"/>
              </a:rPr>
              <a:t>pad</a:t>
            </a:r>
            <a:r>
              <a:rPr lang="zh-CN" altLang="en-US" sz="1350" dirty="0">
                <a:latin typeface="Calibri" pitchFamily="34" charset="0"/>
              </a:rPr>
              <a:t>信号大小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5726907" y="4200525"/>
          <a:ext cx="630382" cy="1131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382"/>
              </a:tblGrid>
              <a:tr h="6131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</a:tr>
              <a:tr h="5184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8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kern="100" dirty="0" smtClean="0">
                          <a:solidFill>
                            <a:srgbClr val="FF0000"/>
                          </a:solidFill>
                          <a:effectLst/>
                        </a:rPr>
                        <a:t>总事例数：</a:t>
                      </a:r>
                      <a:r>
                        <a:rPr lang="en-US" altLang="zh-CN" sz="800" kern="100" dirty="0" smtClean="0">
                          <a:solidFill>
                            <a:srgbClr val="FF0000"/>
                          </a:solidFill>
                          <a:effectLst/>
                        </a:rPr>
                        <a:t>385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9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659" marR="40659" marT="0" marB="0"/>
                </a:tc>
              </a:tr>
            </a:tbl>
          </a:graphicData>
        </a:graphic>
      </p:graphicFrame>
      <p:sp>
        <p:nvSpPr>
          <p:cNvPr id="19488" name="文本框 21"/>
          <p:cNvSpPr txBox="1">
            <a:spLocks noChangeArrowheads="1"/>
          </p:cNvSpPr>
          <p:nvPr/>
        </p:nvSpPr>
        <p:spPr bwMode="auto">
          <a:xfrm>
            <a:off x="1020366" y="1809751"/>
            <a:ext cx="4953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>
                <a:solidFill>
                  <a:srgbClr val="FF0000"/>
                </a:solidFill>
                <a:latin typeface="Calibri" pitchFamily="34" charset="0"/>
              </a:rPr>
              <a:t>&gt;3fc</a:t>
            </a:r>
          </a:p>
          <a:p>
            <a:endParaRPr lang="zh-CN" altLang="en-US" sz="1350">
              <a:latin typeface="Calibri" pitchFamily="34" charset="0"/>
            </a:endParaRPr>
          </a:p>
        </p:txBody>
      </p:sp>
      <p:sp>
        <p:nvSpPr>
          <p:cNvPr id="19489" name="文本框 22"/>
          <p:cNvSpPr txBox="1">
            <a:spLocks noChangeArrowheads="1"/>
          </p:cNvSpPr>
          <p:nvPr/>
        </p:nvSpPr>
        <p:spPr bwMode="auto">
          <a:xfrm>
            <a:off x="3898106" y="1851423"/>
            <a:ext cx="5905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>
                <a:solidFill>
                  <a:srgbClr val="FF0000"/>
                </a:solidFill>
                <a:latin typeface="Calibri" pitchFamily="34" charset="0"/>
              </a:rPr>
              <a:t>&gt;20fc</a:t>
            </a:r>
          </a:p>
          <a:p>
            <a:endParaRPr lang="zh-CN" altLang="en-US" sz="1350">
              <a:latin typeface="Calibri" pitchFamily="34" charset="0"/>
            </a:endParaRPr>
          </a:p>
        </p:txBody>
      </p:sp>
      <p:sp>
        <p:nvSpPr>
          <p:cNvPr id="19490" name="文本框 23"/>
          <p:cNvSpPr txBox="1">
            <a:spLocks noChangeArrowheads="1"/>
          </p:cNvSpPr>
          <p:nvPr/>
        </p:nvSpPr>
        <p:spPr bwMode="auto">
          <a:xfrm>
            <a:off x="6752035" y="1854994"/>
            <a:ext cx="75723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>
                <a:solidFill>
                  <a:srgbClr val="FF0000"/>
                </a:solidFill>
                <a:latin typeface="Calibri" pitchFamily="34" charset="0"/>
              </a:rPr>
              <a:t>&gt;150fc</a:t>
            </a:r>
          </a:p>
          <a:p>
            <a:endParaRPr lang="zh-CN" altLang="en-US" sz="135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75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57251"/>
            <a:ext cx="7886700" cy="994172"/>
          </a:xfrm>
        </p:spPr>
        <p:txBody>
          <a:bodyPr/>
          <a:lstStyle/>
          <a:p>
            <a:r>
              <a:rPr lang="zh-CN" altLang="en-US" sz="1800" dirty="0"/>
              <a:t>响应</a:t>
            </a:r>
            <a:r>
              <a:rPr lang="en-US" altLang="zh-CN" sz="1800" dirty="0"/>
              <a:t>pad</a:t>
            </a:r>
            <a:r>
              <a:rPr lang="zh-CN" altLang="en-US" sz="1800" dirty="0"/>
              <a:t>个数分布</a:t>
            </a:r>
            <a:endParaRPr lang="zh-CN" altLang="en-US" sz="1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3" y="2585033"/>
            <a:ext cx="2655601" cy="206490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458" y="2580323"/>
            <a:ext cx="2759006" cy="20743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2" y="2487498"/>
            <a:ext cx="2809105" cy="21624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4989" y="2235382"/>
            <a:ext cx="17700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目标</a:t>
            </a:r>
            <a:r>
              <a:rPr lang="en-US" altLang="zh-CN" sz="1350" dirty="0"/>
              <a:t>pad</a:t>
            </a:r>
            <a:r>
              <a:rPr lang="zh-CN" altLang="en-US" sz="1350" dirty="0"/>
              <a:t>过</a:t>
            </a:r>
            <a:r>
              <a:rPr lang="en-US" altLang="zh-CN" sz="1350" dirty="0"/>
              <a:t>3fc</a:t>
            </a:r>
            <a:r>
              <a:rPr lang="zh-CN" altLang="en-US" sz="1350" dirty="0"/>
              <a:t>阈值</a:t>
            </a:r>
            <a:endParaRPr lang="zh-CN" altLang="en-US" sz="1350" dirty="0"/>
          </a:p>
        </p:txBody>
      </p:sp>
      <p:sp>
        <p:nvSpPr>
          <p:cNvPr id="8" name="文本框 7"/>
          <p:cNvSpPr txBox="1"/>
          <p:nvPr/>
        </p:nvSpPr>
        <p:spPr>
          <a:xfrm>
            <a:off x="3589020" y="2214295"/>
            <a:ext cx="17700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目标</a:t>
            </a:r>
            <a:r>
              <a:rPr lang="en-US" altLang="zh-CN" sz="1350" dirty="0"/>
              <a:t>pad</a:t>
            </a:r>
            <a:r>
              <a:rPr lang="zh-CN" altLang="en-US" sz="1350" dirty="0"/>
              <a:t>过</a:t>
            </a:r>
            <a:r>
              <a:rPr lang="en-US" altLang="zh-CN" sz="1350" dirty="0"/>
              <a:t>20fc</a:t>
            </a:r>
            <a:r>
              <a:rPr lang="zh-CN" altLang="en-US" sz="1350" dirty="0"/>
              <a:t>阈值</a:t>
            </a:r>
            <a:endParaRPr lang="zh-CN" altLang="en-US" sz="1350" dirty="0"/>
          </a:p>
        </p:txBody>
      </p:sp>
      <p:sp>
        <p:nvSpPr>
          <p:cNvPr id="9" name="文本框 8"/>
          <p:cNvSpPr txBox="1"/>
          <p:nvPr/>
        </p:nvSpPr>
        <p:spPr>
          <a:xfrm>
            <a:off x="6518661" y="2213245"/>
            <a:ext cx="17700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目标</a:t>
            </a:r>
            <a:r>
              <a:rPr lang="en-US" altLang="zh-CN" sz="1350" dirty="0"/>
              <a:t>pad</a:t>
            </a:r>
            <a:r>
              <a:rPr lang="zh-CN" altLang="en-US" sz="1350" dirty="0"/>
              <a:t>过</a:t>
            </a:r>
            <a:r>
              <a:rPr lang="en-US" altLang="zh-CN" sz="1350" dirty="0"/>
              <a:t>150fc</a:t>
            </a:r>
            <a:r>
              <a:rPr lang="zh-CN" altLang="en-US" sz="1350" dirty="0"/>
              <a:t>阈值</a:t>
            </a:r>
            <a:endParaRPr lang="zh-CN" altLang="en-US" sz="1350" dirty="0"/>
          </a:p>
        </p:txBody>
      </p:sp>
      <p:sp>
        <p:nvSpPr>
          <p:cNvPr id="10" name="文本框 9"/>
          <p:cNvSpPr txBox="1"/>
          <p:nvPr/>
        </p:nvSpPr>
        <p:spPr>
          <a:xfrm>
            <a:off x="241663" y="1883815"/>
            <a:ext cx="4591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统计目标</a:t>
            </a:r>
            <a:r>
              <a:rPr lang="en-US" altLang="zh-CN" sz="1350" dirty="0"/>
              <a:t>pad</a:t>
            </a:r>
            <a:r>
              <a:rPr lang="zh-CN" altLang="en-US" sz="1350" dirty="0"/>
              <a:t>过不同的阈时，区域</a:t>
            </a:r>
            <a:r>
              <a:rPr lang="en-US" altLang="zh-CN" sz="1350" dirty="0"/>
              <a:t>A</a:t>
            </a:r>
            <a:r>
              <a:rPr lang="zh-CN" altLang="en-US" sz="1350" dirty="0"/>
              <a:t>上</a:t>
            </a:r>
            <a:r>
              <a:rPr lang="en-US" altLang="zh-CN" sz="1350" dirty="0"/>
              <a:t>pad</a:t>
            </a:r>
            <a:r>
              <a:rPr lang="zh-CN" altLang="en-US" sz="1350" dirty="0"/>
              <a:t>响应的个数</a:t>
            </a:r>
            <a:endParaRPr lang="zh-CN" altLang="en-US" sz="1350" dirty="0"/>
          </a:p>
        </p:txBody>
      </p:sp>
      <p:sp>
        <p:nvSpPr>
          <p:cNvPr id="13" name="文本框 12"/>
          <p:cNvSpPr txBox="1"/>
          <p:nvPr/>
        </p:nvSpPr>
        <p:spPr>
          <a:xfrm>
            <a:off x="783772" y="5004707"/>
            <a:ext cx="2065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所占比例：</a:t>
            </a:r>
            <a:r>
              <a:rPr lang="en-US" altLang="zh-CN" sz="1050" dirty="0"/>
              <a:t>4/146</a:t>
            </a:r>
            <a:r>
              <a:rPr lang="zh-CN" altLang="en-US" sz="1050" dirty="0"/>
              <a:t>～</a:t>
            </a:r>
            <a:r>
              <a:rPr lang="en-US" altLang="zh-CN" sz="1050" dirty="0"/>
              <a:t>2.7%</a:t>
            </a:r>
            <a:endParaRPr lang="zh-CN" altLang="en-US" sz="1050" dirty="0"/>
          </a:p>
        </p:txBody>
      </p:sp>
      <p:sp>
        <p:nvSpPr>
          <p:cNvPr id="14" name="文本框 13"/>
          <p:cNvSpPr txBox="1"/>
          <p:nvPr/>
        </p:nvSpPr>
        <p:spPr>
          <a:xfrm>
            <a:off x="3441185" y="5004707"/>
            <a:ext cx="2065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64/646</a:t>
            </a:r>
            <a:r>
              <a:rPr lang="zh-CN" altLang="en-US" sz="1050" dirty="0"/>
              <a:t>～</a:t>
            </a:r>
            <a:r>
              <a:rPr lang="en-US" altLang="zh-CN" sz="1050" dirty="0"/>
              <a:t>9.9%</a:t>
            </a:r>
            <a:endParaRPr lang="zh-CN" altLang="en-US" sz="1050" dirty="0"/>
          </a:p>
        </p:txBody>
      </p:sp>
      <p:sp>
        <p:nvSpPr>
          <p:cNvPr id="15" name="文本框 14"/>
          <p:cNvSpPr txBox="1"/>
          <p:nvPr/>
        </p:nvSpPr>
        <p:spPr>
          <a:xfrm>
            <a:off x="7255835" y="5004707"/>
            <a:ext cx="2065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310/3438</a:t>
            </a:r>
            <a:r>
              <a:rPr lang="zh-CN" altLang="en-US" sz="1050" dirty="0"/>
              <a:t>～</a:t>
            </a:r>
            <a:r>
              <a:rPr lang="en-US" altLang="zh-CN" sz="1050" dirty="0"/>
              <a:t>9%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6424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63853"/>
            <a:ext cx="2751635" cy="210992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35" y="2463853"/>
            <a:ext cx="2814980" cy="2109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15" y="2562825"/>
            <a:ext cx="2646776" cy="20109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4569" y="1095940"/>
            <a:ext cx="230696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/>
              <a:t>相邻</a:t>
            </a:r>
            <a:r>
              <a:rPr lang="en-US" altLang="zh-CN" sz="1350" dirty="0"/>
              <a:t>pad</a:t>
            </a:r>
            <a:r>
              <a:rPr lang="zh-CN" altLang="en-US" sz="1350" dirty="0"/>
              <a:t>响应的个数</a:t>
            </a:r>
            <a:r>
              <a:rPr lang="zh-CN" altLang="en-US" sz="1350" dirty="0"/>
              <a:t>分布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1663" y="1883815"/>
            <a:ext cx="40494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统计目标</a:t>
            </a:r>
            <a:r>
              <a:rPr lang="en-US" altLang="zh-CN" sz="1350" dirty="0"/>
              <a:t>pad</a:t>
            </a:r>
            <a:r>
              <a:rPr lang="zh-CN" altLang="en-US" sz="1350" dirty="0"/>
              <a:t>过不同的阈时，</a:t>
            </a:r>
            <a:r>
              <a:rPr lang="zh-CN" altLang="en-US" sz="1350" dirty="0"/>
              <a:t>相邻</a:t>
            </a:r>
            <a:r>
              <a:rPr lang="en-US" altLang="zh-CN" sz="1350" dirty="0"/>
              <a:t>pad</a:t>
            </a:r>
            <a:r>
              <a:rPr lang="zh-CN" altLang="en-US" sz="1350" dirty="0"/>
              <a:t>响应的个数</a:t>
            </a:r>
            <a:endParaRPr lang="zh-CN" altLang="en-US" sz="1350" dirty="0"/>
          </a:p>
        </p:txBody>
      </p:sp>
      <p:sp>
        <p:nvSpPr>
          <p:cNvPr id="11" name="文本框 10"/>
          <p:cNvSpPr txBox="1"/>
          <p:nvPr/>
        </p:nvSpPr>
        <p:spPr>
          <a:xfrm>
            <a:off x="568235" y="4876820"/>
            <a:ext cx="2065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所占比例：</a:t>
            </a:r>
            <a:r>
              <a:rPr lang="en-US" altLang="zh-CN" sz="1050" dirty="0"/>
              <a:t>3/146</a:t>
            </a:r>
            <a:r>
              <a:rPr lang="zh-CN" altLang="en-US" sz="1050" dirty="0"/>
              <a:t>～</a:t>
            </a:r>
            <a:r>
              <a:rPr lang="en-US" altLang="zh-CN" sz="1050" dirty="0"/>
              <a:t>2.1%</a:t>
            </a:r>
            <a:endParaRPr lang="zh-CN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3454247" y="4876820"/>
            <a:ext cx="2065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61/646</a:t>
            </a:r>
            <a:r>
              <a:rPr lang="zh-CN" altLang="en-US" sz="1050" dirty="0"/>
              <a:t>～</a:t>
            </a:r>
            <a:r>
              <a:rPr lang="en-US" altLang="zh-CN" sz="1050" dirty="0"/>
              <a:t>9.4%</a:t>
            </a:r>
            <a:endParaRPr lang="zh-CN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6638319" y="4876820"/>
            <a:ext cx="2065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302/3438</a:t>
            </a:r>
            <a:r>
              <a:rPr lang="zh-CN" altLang="en-US" sz="1050" dirty="0"/>
              <a:t>～</a:t>
            </a:r>
            <a:r>
              <a:rPr lang="en-US" altLang="zh-CN" sz="1050" dirty="0"/>
              <a:t>8.8%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2038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782" y="1297782"/>
            <a:ext cx="2646760" cy="1984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图片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5573" y="1164431"/>
            <a:ext cx="2726531" cy="204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041" y="3433763"/>
            <a:ext cx="2265759" cy="28575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zh-CN" sz="1800" dirty="0"/>
              <a:t>Pad</a:t>
            </a:r>
            <a:r>
              <a:rPr lang="zh-CN" altLang="en-US" sz="1800" dirty="0"/>
              <a:t>信号过</a:t>
            </a:r>
            <a:r>
              <a:rPr lang="en-US" altLang="zh-CN" sz="1800" dirty="0"/>
              <a:t>3fc</a:t>
            </a:r>
            <a:r>
              <a:rPr lang="zh-CN" altLang="en-US" sz="1800" dirty="0"/>
              <a:t>的阈</a:t>
            </a:r>
            <a:endParaRPr lang="zh-CN" altLang="en-US" sz="1800" dirty="0"/>
          </a:p>
        </p:txBody>
      </p:sp>
      <p:pic>
        <p:nvPicPr>
          <p:cNvPr id="16388" name="图片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956" y="3821907"/>
            <a:ext cx="2715816" cy="203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图片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2728" y="3046810"/>
            <a:ext cx="2805113" cy="210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630216" y="5541169"/>
          <a:ext cx="3671284" cy="2283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3722"/>
                <a:gridCol w="795139"/>
                <a:gridCol w="679835"/>
                <a:gridCol w="632588"/>
              </a:tblGrid>
              <a:tr h="2283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 smtClean="0">
                          <a:effectLst/>
                        </a:rPr>
                        <a:t>过</a:t>
                      </a:r>
                      <a:r>
                        <a:rPr lang="zh-CN" sz="600" kern="100" dirty="0">
                          <a:effectLst/>
                        </a:rPr>
                        <a:t>第一个阈</a:t>
                      </a:r>
                      <a:r>
                        <a:rPr lang="en-US" sz="600" kern="100" dirty="0">
                          <a:effectLst/>
                        </a:rPr>
                        <a:t>  3 fc</a:t>
                      </a:r>
                      <a:r>
                        <a:rPr lang="zh-CN" sz="600" kern="100" dirty="0">
                          <a:effectLst/>
                        </a:rPr>
                        <a:t>：</a:t>
                      </a:r>
                      <a:r>
                        <a:rPr lang="en-US" sz="600" kern="100" dirty="0">
                          <a:effectLst/>
                        </a:rPr>
                        <a:t>  146 </a:t>
                      </a:r>
                      <a:r>
                        <a:rPr lang="zh-CN" sz="600" kern="100" dirty="0">
                          <a:effectLst/>
                        </a:rPr>
                        <a:t>（</a:t>
                      </a:r>
                      <a:r>
                        <a:rPr lang="en-US" sz="600" kern="100" dirty="0" err="1">
                          <a:effectLst/>
                        </a:rPr>
                        <a:t>evts</a:t>
                      </a:r>
                      <a:r>
                        <a:rPr lang="zh-CN" sz="600" kern="100" dirty="0">
                          <a:effectLst/>
                        </a:rPr>
                        <a:t>）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 smtClean="0">
                          <a:effectLst/>
                        </a:rPr>
                        <a:t>4 </a:t>
                      </a:r>
                      <a:r>
                        <a:rPr lang="en-US" sz="6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  <a:endParaRPr lang="zh-CN" sz="6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600" kern="100" dirty="0" smtClean="0">
                        <a:effectLst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600" kern="100" dirty="0" smtClean="0">
                          <a:effectLst/>
                        </a:rPr>
                        <a:t>0 </a:t>
                      </a:r>
                      <a:r>
                        <a:rPr lang="en-US" sz="6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(0)</a:t>
                      </a:r>
                      <a:endParaRPr lang="zh-CN" sz="6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600" kern="100" dirty="0" smtClean="0">
                        <a:effectLst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600" kern="100" dirty="0" smtClean="0">
                          <a:effectLst/>
                        </a:rPr>
                        <a:t>0</a:t>
                      </a:r>
                      <a:r>
                        <a:rPr lang="en-US" sz="6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</a:t>
                      </a:r>
                      <a:r>
                        <a:rPr lang="en-US" sz="6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sz="6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618310" y="5005388"/>
          <a:ext cx="3676256" cy="4914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5840"/>
                <a:gridCol w="796215"/>
                <a:gridCol w="680756"/>
                <a:gridCol w="633445"/>
              </a:tblGrid>
              <a:tr h="227762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kern="100" dirty="0" smtClean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smtClean="0">
                          <a:effectLst/>
                        </a:rPr>
                        <a:t>pad</a:t>
                      </a:r>
                      <a:r>
                        <a:rPr lang="zh-CN" altLang="en-US" sz="1200" kern="100" dirty="0" smtClean="0">
                          <a:effectLst/>
                        </a:rPr>
                        <a:t>编号</a:t>
                      </a:r>
                      <a:r>
                        <a:rPr lang="en-US" altLang="zh-CN" sz="1200" kern="100" dirty="0" smtClean="0">
                          <a:effectLst/>
                        </a:rPr>
                        <a:t>:</a:t>
                      </a:r>
                      <a:r>
                        <a:rPr lang="en-US" sz="1200" kern="100" dirty="0">
                          <a:effectLst/>
                        </a:rPr>
                        <a:t> </a:t>
                      </a:r>
                      <a:r>
                        <a:rPr lang="en-US" altLang="zh-CN" sz="1200" kern="1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A23</a:t>
                      </a:r>
                      <a:endParaRPr lang="zh-CN" altLang="zh-CN" sz="1200" kern="100" dirty="0" smtClean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非击中</a:t>
                      </a:r>
                      <a:r>
                        <a:rPr lang="en-US" sz="600" kern="100" dirty="0">
                          <a:effectLst/>
                        </a:rPr>
                        <a:t>pad</a:t>
                      </a:r>
                      <a:r>
                        <a:rPr lang="zh-CN" sz="600" kern="100" dirty="0">
                          <a:effectLst/>
                        </a:rPr>
                        <a:t>信号分析（</a:t>
                      </a:r>
                      <a:r>
                        <a:rPr lang="en-US" sz="600" kern="100" dirty="0" err="1">
                          <a:effectLst/>
                        </a:rPr>
                        <a:t>evts</a:t>
                      </a:r>
                      <a:r>
                        <a:rPr lang="zh-CN" sz="600" kern="100" dirty="0">
                          <a:effectLst/>
                        </a:rPr>
                        <a:t>）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37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过第一个阈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过第二个阈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过第三个阈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</a:tr>
            </a:tbl>
          </a:graphicData>
        </a:graphic>
      </p:graphicFrame>
      <p:sp>
        <p:nvSpPr>
          <p:cNvPr id="11" name="标题 1"/>
          <p:cNvSpPr txBox="1">
            <a:spLocks/>
          </p:cNvSpPr>
          <p:nvPr/>
        </p:nvSpPr>
        <p:spPr>
          <a:xfrm>
            <a:off x="562570" y="1160405"/>
            <a:ext cx="2265760" cy="286941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800" dirty="0"/>
              <a:t>所有过</a:t>
            </a:r>
            <a:r>
              <a:rPr lang="en-US" altLang="zh-CN" sz="1800" dirty="0"/>
              <a:t>3fc</a:t>
            </a:r>
            <a:r>
              <a:rPr lang="zh-CN" altLang="en-US" sz="1800" dirty="0"/>
              <a:t>阈的非目标</a:t>
            </a:r>
            <a:r>
              <a:rPr lang="en-US" altLang="zh-CN" sz="1800" dirty="0"/>
              <a:t>pad</a:t>
            </a:r>
            <a:endParaRPr lang="zh-CN" altLang="en-US" sz="1800" dirty="0"/>
          </a:p>
        </p:txBody>
      </p:sp>
      <p:sp>
        <p:nvSpPr>
          <p:cNvPr id="16419" name="文本框 11"/>
          <p:cNvSpPr txBox="1">
            <a:spLocks noChangeArrowheads="1"/>
          </p:cNvSpPr>
          <p:nvPr/>
        </p:nvSpPr>
        <p:spPr bwMode="auto">
          <a:xfrm>
            <a:off x="408385" y="3821906"/>
            <a:ext cx="43695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>
                <a:latin typeface="Calibri" pitchFamily="34" charset="0"/>
              </a:rPr>
              <a:t>1)</a:t>
            </a:r>
            <a:endParaRPr lang="zh-CN" altLang="en-US" sz="1350">
              <a:latin typeface="Calibri" pitchFamily="34" charset="0"/>
            </a:endParaRPr>
          </a:p>
        </p:txBody>
      </p:sp>
      <p:sp>
        <p:nvSpPr>
          <p:cNvPr id="16420" name="文本框 12"/>
          <p:cNvSpPr txBox="1">
            <a:spLocks noChangeArrowheads="1"/>
          </p:cNvSpPr>
          <p:nvPr/>
        </p:nvSpPr>
        <p:spPr bwMode="auto">
          <a:xfrm>
            <a:off x="4645819" y="3240881"/>
            <a:ext cx="43576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>
                <a:latin typeface="Calibri" pitchFamily="34" charset="0"/>
              </a:rPr>
              <a:t>2)</a:t>
            </a:r>
            <a:endParaRPr lang="zh-CN" altLang="en-US" sz="1350">
              <a:latin typeface="Calibri" pitchFamily="34" charset="0"/>
            </a:endParaRPr>
          </a:p>
        </p:txBody>
      </p:sp>
      <p:sp>
        <p:nvSpPr>
          <p:cNvPr id="16421" name="文本框 13"/>
          <p:cNvSpPr txBox="1">
            <a:spLocks noChangeArrowheads="1"/>
          </p:cNvSpPr>
          <p:nvPr/>
        </p:nvSpPr>
        <p:spPr bwMode="auto">
          <a:xfrm>
            <a:off x="1447800" y="1783557"/>
            <a:ext cx="4953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>
                <a:solidFill>
                  <a:srgbClr val="FF0000"/>
                </a:solidFill>
                <a:latin typeface="Calibri" pitchFamily="34" charset="0"/>
              </a:rPr>
              <a:t>&gt;3fc</a:t>
            </a:r>
          </a:p>
          <a:p>
            <a:endParaRPr lang="zh-CN" altLang="en-US" sz="1350">
              <a:latin typeface="Calibri" pitchFamily="34" charset="0"/>
            </a:endParaRPr>
          </a:p>
        </p:txBody>
      </p:sp>
      <p:sp>
        <p:nvSpPr>
          <p:cNvPr id="16422" name="文本框 14"/>
          <p:cNvSpPr txBox="1">
            <a:spLocks noChangeArrowheads="1"/>
          </p:cNvSpPr>
          <p:nvPr/>
        </p:nvSpPr>
        <p:spPr bwMode="auto">
          <a:xfrm>
            <a:off x="5081587" y="1620442"/>
            <a:ext cx="75842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Calibri" pitchFamily="34" charset="0"/>
              </a:rPr>
              <a:t>&gt;20fc</a:t>
            </a:r>
          </a:p>
          <a:p>
            <a:endParaRPr lang="zh-CN" altLang="en-US" sz="1350" dirty="0">
              <a:latin typeface="Calibri" pitchFamily="34" charset="0"/>
            </a:endParaRPr>
          </a:p>
        </p:txBody>
      </p:sp>
      <p:sp>
        <p:nvSpPr>
          <p:cNvPr id="16423" name="矩形 15"/>
          <p:cNvSpPr>
            <a:spLocks noChangeArrowheads="1"/>
          </p:cNvSpPr>
          <p:nvPr/>
        </p:nvSpPr>
        <p:spPr bwMode="auto">
          <a:xfrm>
            <a:off x="4645819" y="929835"/>
            <a:ext cx="213494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350" dirty="0">
                <a:latin typeface="Calibri" pitchFamily="34" charset="0"/>
              </a:rPr>
              <a:t>所有过</a:t>
            </a:r>
            <a:r>
              <a:rPr lang="en-US" altLang="zh-CN" sz="1350" dirty="0">
                <a:latin typeface="Calibri" pitchFamily="34" charset="0"/>
              </a:rPr>
              <a:t>20fc</a:t>
            </a:r>
            <a:r>
              <a:rPr lang="zh-CN" altLang="en-US" sz="1350" dirty="0">
                <a:latin typeface="Calibri" pitchFamily="34" charset="0"/>
              </a:rPr>
              <a:t>阈的非目标</a:t>
            </a:r>
            <a:r>
              <a:rPr lang="en-US" altLang="zh-CN" sz="1350" dirty="0">
                <a:latin typeface="Calibri" pitchFamily="34" charset="0"/>
              </a:rPr>
              <a:t>pad</a:t>
            </a:r>
            <a:endParaRPr lang="zh-CN" altLang="en-US" sz="1350" dirty="0">
              <a:latin typeface="Calibri" pitchFamily="34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600200" y="4396979"/>
            <a:ext cx="486966" cy="31313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25" name="文本框 21"/>
          <p:cNvSpPr txBox="1">
            <a:spLocks noChangeArrowheads="1"/>
          </p:cNvSpPr>
          <p:nvPr/>
        </p:nvSpPr>
        <p:spPr bwMode="auto">
          <a:xfrm>
            <a:off x="1052513" y="4165997"/>
            <a:ext cx="93583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05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目标</a:t>
            </a:r>
            <a:r>
              <a:rPr lang="en-US" altLang="zh-CN" sz="105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pad</a:t>
            </a:r>
            <a:endParaRPr lang="zh-CN" altLang="en-US" sz="1050" dirty="0">
              <a:solidFill>
                <a:schemeClr val="accent1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6426" name="文本框 23"/>
          <p:cNvSpPr txBox="1">
            <a:spLocks noChangeArrowheads="1"/>
          </p:cNvSpPr>
          <p:nvPr/>
        </p:nvSpPr>
        <p:spPr bwMode="auto">
          <a:xfrm>
            <a:off x="871538" y="5705476"/>
            <a:ext cx="24312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200">
                <a:latin typeface="Calibri" pitchFamily="34" charset="0"/>
              </a:rPr>
              <a:t>有一个事例绝大部分通道被触发</a:t>
            </a:r>
          </a:p>
        </p:txBody>
      </p:sp>
    </p:spTree>
    <p:extLst>
      <p:ext uri="{BB962C8B-B14F-4D97-AF65-F5344CB8AC3E}">
        <p14:creationId xmlns:p14="http://schemas.microsoft.com/office/powerpoint/2010/main" val="62245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分别在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种情况下测量了串扰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直接在芯片输入端注入电荷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" y="2430807"/>
            <a:ext cx="1438275" cy="70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2" t="13464" r="3627" b="5229"/>
          <a:stretch/>
        </p:blipFill>
        <p:spPr>
          <a:xfrm>
            <a:off x="179294" y="3394260"/>
            <a:ext cx="2134791" cy="18467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09" y="2326928"/>
            <a:ext cx="4762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3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>
          <a:xfrm>
            <a:off x="0" y="511969"/>
            <a:ext cx="7886700" cy="994172"/>
          </a:xfrm>
        </p:spPr>
        <p:txBody>
          <a:bodyPr/>
          <a:lstStyle/>
          <a:p>
            <a:r>
              <a:rPr lang="en-US" altLang="zh-CN" sz="2100" dirty="0"/>
              <a:t>Pad</a:t>
            </a:r>
            <a:r>
              <a:rPr lang="zh-CN" altLang="en-US" sz="2100" dirty="0"/>
              <a:t>信号过</a:t>
            </a:r>
            <a:r>
              <a:rPr lang="en-US" altLang="zh-CN" sz="2100" dirty="0"/>
              <a:t>20fc</a:t>
            </a:r>
            <a:r>
              <a:rPr lang="zh-CN" altLang="en-US" sz="2100" dirty="0"/>
              <a:t>的阈</a:t>
            </a:r>
          </a:p>
        </p:txBody>
      </p:sp>
      <p:pic>
        <p:nvPicPr>
          <p:cNvPr id="17410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4332" y="1550194"/>
            <a:ext cx="4179094" cy="3133725"/>
          </a:xfrm>
        </p:spPr>
      </p:pic>
      <p:pic>
        <p:nvPicPr>
          <p:cNvPr id="17411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3248" y="1469231"/>
            <a:ext cx="2992040" cy="2244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64907" y="3657600"/>
            <a:ext cx="3050381" cy="228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54832" y="4432698"/>
          <a:ext cx="3837313" cy="7376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440"/>
                <a:gridCol w="831098"/>
                <a:gridCol w="710579"/>
                <a:gridCol w="661196"/>
              </a:tblGrid>
              <a:tr h="372312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kern="100" dirty="0" smtClean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smtClean="0">
                          <a:effectLst/>
                        </a:rPr>
                        <a:t>pad</a:t>
                      </a:r>
                      <a:r>
                        <a:rPr lang="zh-CN" altLang="en-US" sz="1200" kern="100" dirty="0" smtClean="0">
                          <a:effectLst/>
                        </a:rPr>
                        <a:t>编号</a:t>
                      </a:r>
                      <a:r>
                        <a:rPr lang="en-US" altLang="zh-CN" sz="1200" kern="100" dirty="0" smtClean="0">
                          <a:effectLst/>
                        </a:rPr>
                        <a:t>:</a:t>
                      </a:r>
                      <a:r>
                        <a:rPr lang="en-US" sz="1200" kern="100" dirty="0">
                          <a:effectLst/>
                        </a:rPr>
                        <a:t> </a:t>
                      </a:r>
                      <a:r>
                        <a:rPr lang="en-US" altLang="zh-CN" sz="1200" kern="1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A23</a:t>
                      </a:r>
                      <a:endParaRPr lang="zh-CN" altLang="zh-CN" sz="1200" kern="100" dirty="0" smtClean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非击中</a:t>
                      </a:r>
                      <a:r>
                        <a:rPr lang="en-US" sz="600" kern="100" dirty="0">
                          <a:effectLst/>
                        </a:rPr>
                        <a:t>pad</a:t>
                      </a:r>
                      <a:r>
                        <a:rPr lang="zh-CN" sz="600" kern="100" dirty="0">
                          <a:effectLst/>
                        </a:rPr>
                        <a:t>信号分析（</a:t>
                      </a:r>
                      <a:r>
                        <a:rPr lang="en-US" sz="600" kern="100" dirty="0" err="1">
                          <a:effectLst/>
                        </a:rPr>
                        <a:t>evts</a:t>
                      </a:r>
                      <a:r>
                        <a:rPr lang="zh-CN" sz="600" kern="100" dirty="0">
                          <a:effectLst/>
                        </a:rPr>
                        <a:t>）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53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过第一个阈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过第二个阈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过第三个阈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52450" y="5163741"/>
          <a:ext cx="3837313" cy="2941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440"/>
                <a:gridCol w="831098"/>
                <a:gridCol w="710579"/>
                <a:gridCol w="661196"/>
              </a:tblGrid>
              <a:tr h="2941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 smtClean="0">
                          <a:effectLst/>
                        </a:rPr>
                        <a:t>过</a:t>
                      </a:r>
                      <a:r>
                        <a:rPr lang="zh-CN" sz="600" kern="100" dirty="0">
                          <a:effectLst/>
                        </a:rPr>
                        <a:t>第二个阈 </a:t>
                      </a:r>
                      <a:r>
                        <a:rPr lang="en-US" sz="600" kern="100" dirty="0">
                          <a:effectLst/>
                        </a:rPr>
                        <a:t>20  fc</a:t>
                      </a:r>
                      <a:r>
                        <a:rPr lang="zh-CN" sz="600" kern="100" dirty="0">
                          <a:effectLst/>
                        </a:rPr>
                        <a:t>： </a:t>
                      </a:r>
                      <a:r>
                        <a:rPr lang="en-US" sz="600" kern="100" dirty="0">
                          <a:effectLst/>
                        </a:rPr>
                        <a:t> </a:t>
                      </a:r>
                      <a:r>
                        <a:rPr lang="en-US" sz="600" kern="100" dirty="0" smtClean="0">
                          <a:effectLst/>
                        </a:rPr>
                        <a:t>646</a:t>
                      </a:r>
                      <a:r>
                        <a:rPr lang="zh-CN" sz="600" kern="100" dirty="0" smtClean="0">
                          <a:effectLst/>
                        </a:rPr>
                        <a:t>（</a:t>
                      </a:r>
                      <a:r>
                        <a:rPr lang="en-US" sz="600" kern="100" dirty="0" err="1" smtClean="0">
                          <a:effectLst/>
                        </a:rPr>
                        <a:t>evts</a:t>
                      </a:r>
                      <a:r>
                        <a:rPr lang="zh-CN" sz="600" kern="100" dirty="0" smtClean="0">
                          <a:effectLst/>
                        </a:rPr>
                        <a:t>）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600" kern="100" dirty="0" smtClean="0">
                        <a:effectLst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600" kern="100" dirty="0" smtClean="0">
                          <a:effectLst/>
                        </a:rPr>
                        <a:t>42</a:t>
                      </a:r>
                      <a:r>
                        <a:rPr lang="en-US" sz="6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6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(39)</a:t>
                      </a:r>
                      <a:endParaRPr lang="zh-CN" sz="6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600" kern="100" dirty="0" smtClean="0">
                        <a:effectLst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600" kern="100" dirty="0" smtClean="0">
                          <a:effectLst/>
                        </a:rPr>
                        <a:t>22</a:t>
                      </a:r>
                      <a:r>
                        <a:rPr lang="en-US" sz="6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(22)</a:t>
                      </a:r>
                      <a:endParaRPr lang="zh-CN" sz="6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600" kern="100" dirty="0" smtClean="0">
                        <a:effectLst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600" kern="100" dirty="0" smtClean="0">
                          <a:effectLst/>
                        </a:rPr>
                        <a:t>0</a:t>
                      </a:r>
                      <a:r>
                        <a:rPr lang="en-US" sz="6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</a:t>
                      </a:r>
                      <a:r>
                        <a:rPr lang="en-US" sz="6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sz="6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</a:tr>
            </a:tbl>
          </a:graphicData>
        </a:graphic>
      </p:graphicFrame>
      <p:cxnSp>
        <p:nvCxnSpPr>
          <p:cNvPr id="12" name="直接箭头连接符 11"/>
          <p:cNvCxnSpPr/>
          <p:nvPr/>
        </p:nvCxnSpPr>
        <p:spPr>
          <a:xfrm flipH="1">
            <a:off x="2300287" y="2746772"/>
            <a:ext cx="920354" cy="5143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2" name="文本框 12"/>
          <p:cNvSpPr txBox="1">
            <a:spLocks noChangeArrowheads="1"/>
          </p:cNvSpPr>
          <p:nvPr/>
        </p:nvSpPr>
        <p:spPr bwMode="auto">
          <a:xfrm>
            <a:off x="2970610" y="2452687"/>
            <a:ext cx="93464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350">
                <a:latin typeface="Calibri" pitchFamily="34" charset="0"/>
              </a:rPr>
              <a:t>目标</a:t>
            </a:r>
            <a:r>
              <a:rPr lang="en-US" altLang="zh-CN" sz="1350">
                <a:latin typeface="Calibri" pitchFamily="34" charset="0"/>
              </a:rPr>
              <a:t>pad</a:t>
            </a:r>
            <a:endParaRPr lang="zh-CN" altLang="en-US" sz="1350">
              <a:latin typeface="Calibri" pitchFamily="34" charset="0"/>
            </a:endParaRPr>
          </a:p>
        </p:txBody>
      </p:sp>
      <p:sp>
        <p:nvSpPr>
          <p:cNvPr id="17443" name="文本框 17"/>
          <p:cNvSpPr txBox="1">
            <a:spLocks noChangeArrowheads="1"/>
          </p:cNvSpPr>
          <p:nvPr/>
        </p:nvSpPr>
        <p:spPr bwMode="auto">
          <a:xfrm>
            <a:off x="1527572" y="2632473"/>
            <a:ext cx="4953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Calibri" pitchFamily="34" charset="0"/>
              </a:rPr>
              <a:t>&gt;3fc</a:t>
            </a:r>
          </a:p>
          <a:p>
            <a:endParaRPr lang="zh-CN" altLang="en-US" sz="1350" dirty="0">
              <a:latin typeface="Calibri" pitchFamily="34" charset="0"/>
            </a:endParaRPr>
          </a:p>
        </p:txBody>
      </p:sp>
      <p:sp>
        <p:nvSpPr>
          <p:cNvPr id="17444" name="文本框 18"/>
          <p:cNvSpPr txBox="1">
            <a:spLocks noChangeArrowheads="1"/>
          </p:cNvSpPr>
          <p:nvPr/>
        </p:nvSpPr>
        <p:spPr bwMode="auto">
          <a:xfrm>
            <a:off x="5581650" y="2147888"/>
            <a:ext cx="69413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>
                <a:solidFill>
                  <a:srgbClr val="FF0000"/>
                </a:solidFill>
                <a:latin typeface="Calibri" pitchFamily="34" charset="0"/>
              </a:rPr>
              <a:t>&gt;20fc</a:t>
            </a:r>
          </a:p>
          <a:p>
            <a:endParaRPr lang="zh-CN" altLang="en-US" sz="135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8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0" y="402432"/>
            <a:ext cx="7886700" cy="994172"/>
          </a:xfrm>
        </p:spPr>
        <p:txBody>
          <a:bodyPr/>
          <a:lstStyle/>
          <a:p>
            <a:r>
              <a:rPr lang="en-US" altLang="zh-CN" sz="1800" dirty="0"/>
              <a:t>Pad</a:t>
            </a:r>
            <a:r>
              <a:rPr lang="zh-CN" altLang="en-US" sz="1800" dirty="0"/>
              <a:t>信号过</a:t>
            </a:r>
            <a:r>
              <a:rPr lang="en-US" altLang="zh-CN" sz="1800" dirty="0"/>
              <a:t>150fc</a:t>
            </a:r>
            <a:r>
              <a:rPr lang="zh-CN" altLang="en-US" sz="1800" dirty="0"/>
              <a:t>的阈</a:t>
            </a:r>
          </a:p>
        </p:txBody>
      </p:sp>
      <p:pic>
        <p:nvPicPr>
          <p:cNvPr id="1843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144" y="1333500"/>
            <a:ext cx="2992041" cy="2244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0823" y="1237060"/>
            <a:ext cx="3121819" cy="23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463" y="3452813"/>
            <a:ext cx="3108722" cy="225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6553" y="3398044"/>
            <a:ext cx="3080147" cy="231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436019" y="5579269"/>
          <a:ext cx="3837313" cy="3089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440"/>
                <a:gridCol w="831098"/>
                <a:gridCol w="710579"/>
                <a:gridCol w="661196"/>
              </a:tblGrid>
              <a:tr h="3089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600" kern="100" dirty="0" smtClean="0">
                          <a:effectLst/>
                        </a:rPr>
                        <a:t>过</a:t>
                      </a:r>
                      <a:r>
                        <a:rPr lang="zh-CN" sz="600" kern="100" dirty="0">
                          <a:effectLst/>
                        </a:rPr>
                        <a:t>第三个阈</a:t>
                      </a:r>
                      <a:r>
                        <a:rPr lang="en-US" sz="600" kern="100" dirty="0">
                          <a:effectLst/>
                        </a:rPr>
                        <a:t>  150  fc</a:t>
                      </a:r>
                      <a:r>
                        <a:rPr lang="zh-CN" sz="600" kern="100" dirty="0">
                          <a:effectLst/>
                        </a:rPr>
                        <a:t>：</a:t>
                      </a:r>
                      <a:r>
                        <a:rPr lang="en-US" sz="600" kern="100" dirty="0">
                          <a:effectLst/>
                        </a:rPr>
                        <a:t>3438</a:t>
                      </a:r>
                      <a:r>
                        <a:rPr lang="zh-CN" sz="600" kern="100" dirty="0">
                          <a:effectLst/>
                        </a:rPr>
                        <a:t>（</a:t>
                      </a:r>
                      <a:r>
                        <a:rPr lang="en-US" sz="600" kern="100" dirty="0" err="1">
                          <a:effectLst/>
                        </a:rPr>
                        <a:t>evts</a:t>
                      </a:r>
                      <a:r>
                        <a:rPr lang="zh-CN" sz="600" kern="100" dirty="0">
                          <a:effectLst/>
                        </a:rPr>
                        <a:t>）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600" kern="100" dirty="0" smtClean="0">
                        <a:effectLst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600" kern="100" dirty="0" smtClean="0">
                          <a:effectLst/>
                        </a:rPr>
                        <a:t>276 </a:t>
                      </a:r>
                      <a:r>
                        <a:rPr lang="en-US" sz="6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(273)</a:t>
                      </a:r>
                      <a:endParaRPr lang="zh-CN" sz="6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600" kern="100" dirty="0" smtClean="0">
                        <a:effectLst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600" kern="100" dirty="0" smtClean="0">
                          <a:effectLst/>
                        </a:rPr>
                        <a:t>32</a:t>
                      </a:r>
                      <a:r>
                        <a:rPr lang="en-US" sz="6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(27</a:t>
                      </a:r>
                      <a:r>
                        <a:rPr lang="en-US" sz="6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sz="6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600" kern="100" dirty="0" smtClean="0">
                        <a:effectLst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600" kern="100" dirty="0" smtClean="0">
                          <a:effectLst/>
                        </a:rPr>
                        <a:t>2</a:t>
                      </a:r>
                      <a:r>
                        <a:rPr lang="en-US" sz="6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en-US" sz="6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sz="6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659" marR="40659" marT="0" marB="0"/>
                </a:tc>
              </a:tr>
            </a:tbl>
          </a:graphicData>
        </a:graphic>
      </p:graphicFrame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1592462" y="1985368"/>
            <a:ext cx="4953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Calibri" pitchFamily="34" charset="0"/>
              </a:rPr>
              <a:t>&gt;3fc</a:t>
            </a:r>
          </a:p>
          <a:p>
            <a:endParaRPr lang="zh-CN" altLang="en-US" sz="1350" dirty="0">
              <a:latin typeface="Calibri" pitchFamily="34" charset="0"/>
            </a:endParaRPr>
          </a:p>
        </p:txBody>
      </p: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5290593" y="1821061"/>
            <a:ext cx="75842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Calibri" pitchFamily="34" charset="0"/>
              </a:rPr>
              <a:t>&gt;20fc</a:t>
            </a:r>
          </a:p>
          <a:p>
            <a:endParaRPr lang="zh-CN" altLang="en-US" sz="1350" dirty="0">
              <a:latin typeface="Calibri" pitchFamily="34" charset="0"/>
            </a:endParaRPr>
          </a:p>
        </p:txBody>
      </p:sp>
      <p:sp>
        <p:nvSpPr>
          <p:cNvPr id="11" name="文本框 14"/>
          <p:cNvSpPr txBox="1">
            <a:spLocks noChangeArrowheads="1"/>
          </p:cNvSpPr>
          <p:nvPr/>
        </p:nvSpPr>
        <p:spPr bwMode="auto">
          <a:xfrm>
            <a:off x="1081683" y="4033243"/>
            <a:ext cx="75842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Calibri" pitchFamily="34" charset="0"/>
              </a:rPr>
              <a:t>&gt;150fc</a:t>
            </a:r>
            <a:endParaRPr lang="en-US" altLang="zh-CN" sz="1350" dirty="0">
              <a:solidFill>
                <a:srgbClr val="FF0000"/>
              </a:solidFill>
              <a:latin typeface="Calibri" pitchFamily="34" charset="0"/>
            </a:endParaRPr>
          </a:p>
          <a:p>
            <a:endParaRPr lang="zh-CN" altLang="en-US" sz="135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4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2. </a:t>
            </a:r>
            <a:r>
              <a:rPr lang="zh-CN" altLang="en-US" dirty="0" smtClean="0"/>
              <a:t>接上连接器，在连接器的一端注入电荷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1928784"/>
            <a:ext cx="2409825" cy="70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63" y="2281517"/>
            <a:ext cx="4762500" cy="3981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6" t="21437" r="28333" b="38040"/>
          <a:stretch/>
        </p:blipFill>
        <p:spPr>
          <a:xfrm>
            <a:off x="857977" y="2837966"/>
            <a:ext cx="2339788" cy="13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2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3. </a:t>
            </a:r>
            <a:r>
              <a:rPr lang="zh-CN" altLang="en-US" dirty="0" smtClean="0"/>
              <a:t>接上阳极板，在阳极板的一个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注入电荷</a:t>
            </a:r>
            <a:r>
              <a:rPr lang="en-US" altLang="zh-CN" dirty="0" smtClean="0"/>
              <a:t>(500fC)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2" b="27630"/>
          <a:stretch/>
        </p:blipFill>
        <p:spPr>
          <a:xfrm>
            <a:off x="966394" y="3291523"/>
            <a:ext cx="1981201" cy="1461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49" y="2272554"/>
            <a:ext cx="5334000" cy="4000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4" y="2056763"/>
            <a:ext cx="2391900" cy="8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4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包含阳极板在内的电子学，</a:t>
            </a:r>
            <a:r>
              <a:rPr lang="en-US" altLang="zh-CN" dirty="0" smtClean="0"/>
              <a:t>500fC</a:t>
            </a:r>
            <a:r>
              <a:rPr lang="zh-CN" altLang="en-US" dirty="0" smtClean="0"/>
              <a:t>电荷注入情况下串扰小于</a:t>
            </a:r>
            <a:r>
              <a:rPr lang="en-US" altLang="zh-CN" dirty="0" smtClean="0"/>
              <a:t>2fC</a:t>
            </a:r>
          </a:p>
          <a:p>
            <a:endParaRPr lang="en-US" altLang="zh-CN" dirty="0"/>
          </a:p>
          <a:p>
            <a:r>
              <a:rPr lang="zh-CN" altLang="en-US" dirty="0" smtClean="0"/>
              <a:t>接上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探测器后观测到的周围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的信号要大很多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有很多信号不是串扰，有可能是电子在向阳极漂移过程有扩散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03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射线能谱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使用多道测量成形输出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59" y="2641848"/>
            <a:ext cx="5334000" cy="400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063" y="1057246"/>
            <a:ext cx="3302250" cy="17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目前测试中的问题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839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接上</a:t>
            </a:r>
            <a:r>
              <a:rPr lang="en-US" altLang="zh-CN" dirty="0" smtClean="0"/>
              <a:t>GEM</a:t>
            </a:r>
            <a:r>
              <a:rPr lang="zh-CN" altLang="en-US" dirty="0" smtClean="0"/>
              <a:t>探测器后，使用准直孔，除击中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外，周围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也有信号，这个信号不仅仅是串扰</a:t>
            </a:r>
            <a:endParaRPr lang="en-US" altLang="zh-CN" dirty="0" smtClean="0"/>
          </a:p>
          <a:p>
            <a:r>
              <a:rPr lang="zh-CN" altLang="en-US" dirty="0"/>
              <a:t>阳极</a:t>
            </a:r>
            <a:r>
              <a:rPr lang="zh-CN" altLang="en-US" dirty="0" smtClean="0"/>
              <a:t>板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1MΩ</a:t>
            </a:r>
            <a:r>
              <a:rPr lang="zh-CN" altLang="en-US" dirty="0" smtClean="0"/>
              <a:t>电阻接地</a:t>
            </a:r>
            <a:endParaRPr lang="en-US" altLang="zh-CN" dirty="0" smtClean="0"/>
          </a:p>
          <a:p>
            <a:pPr lvl="1"/>
            <a:r>
              <a:rPr lang="zh-CN" altLang="en-US" dirty="0"/>
              <a:t>解决</a:t>
            </a:r>
            <a:r>
              <a:rPr lang="zh-CN" altLang="en-US" dirty="0" smtClean="0"/>
              <a:t>办法，在连接器上焊上</a:t>
            </a:r>
            <a:r>
              <a:rPr lang="en-US" altLang="zh-CN" dirty="0" smtClean="0"/>
              <a:t>1M</a:t>
            </a:r>
            <a:r>
              <a:rPr lang="zh-CN" altLang="en-US" dirty="0" smtClean="0"/>
              <a:t>欧姆电阻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阳极</a:t>
            </a:r>
            <a:r>
              <a:rPr lang="zh-CN" altLang="en-US" dirty="0" smtClean="0"/>
              <a:t>板厚度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目前阳极板</a:t>
            </a:r>
            <a:r>
              <a:rPr lang="en-US" altLang="zh-CN" dirty="0" smtClean="0"/>
              <a:t>2mm</a:t>
            </a:r>
            <a:r>
              <a:rPr lang="zh-CN" altLang="en-US" dirty="0" smtClean="0"/>
              <a:t>，改板后的阳极板是这个厚度还是</a:t>
            </a:r>
            <a:r>
              <a:rPr lang="en-US" altLang="zh-CN" dirty="0" smtClean="0"/>
              <a:t>3.2mm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5727601" y="3075641"/>
            <a:ext cx="2519082" cy="2336984"/>
            <a:chOff x="5727601" y="3075641"/>
            <a:chExt cx="2519082" cy="23369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08" t="22745" r="28736" b="13072"/>
            <a:stretch/>
          </p:blipFill>
          <p:spPr>
            <a:xfrm rot="16200000">
              <a:off x="6284261" y="2965583"/>
              <a:ext cx="1405761" cy="2519082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H="1">
              <a:off x="6060141" y="3334871"/>
              <a:ext cx="268941" cy="1219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6107625" y="30756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信号管脚</a:t>
              </a:r>
              <a:endParaRPr lang="zh-CN" altLang="en-US" dirty="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6107625" y="4741443"/>
              <a:ext cx="352930" cy="3739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420190" y="504329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GND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567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Omega</a:t>
            </a:r>
            <a:r>
              <a:rPr lang="zh-CN" altLang="en-US" dirty="0" smtClean="0"/>
              <a:t>小组关于芯片的反馈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48538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芯片的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输出确实比实际的值要小一点点，但是是线性的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Hold</a:t>
            </a:r>
            <a:r>
              <a:rPr lang="zh-CN" altLang="en-US" dirty="0" smtClean="0"/>
              <a:t>功能可以用起来</a:t>
            </a:r>
            <a:endParaRPr lang="en-US" altLang="zh-CN" dirty="0" smtClean="0"/>
          </a:p>
          <a:p>
            <a:r>
              <a:rPr lang="en-US" altLang="zh-CN" dirty="0" smtClean="0"/>
              <a:t>Slow Clock</a:t>
            </a:r>
            <a:r>
              <a:rPr lang="zh-CN" altLang="en-US" dirty="0" smtClean="0"/>
              <a:t>可以超过</a:t>
            </a:r>
            <a:r>
              <a:rPr lang="en-US" altLang="zh-CN" dirty="0" smtClean="0"/>
              <a:t>5M</a:t>
            </a:r>
            <a:endParaRPr lang="en-US" altLang="zh-CN" dirty="0"/>
          </a:p>
          <a:p>
            <a:pPr lvl="1"/>
            <a:r>
              <a:rPr lang="zh-CN" altLang="en-US" dirty="0" smtClean="0"/>
              <a:t>尝试</a:t>
            </a:r>
            <a:r>
              <a:rPr lang="en-US" altLang="zh-CN" dirty="0" smtClean="0"/>
              <a:t>10M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20M</a:t>
            </a:r>
            <a:r>
              <a:rPr lang="zh-CN" altLang="en-US" dirty="0" smtClean="0"/>
              <a:t>提高数据读取速度</a:t>
            </a:r>
            <a:endParaRPr lang="en-US" altLang="zh-CN" dirty="0" smtClean="0"/>
          </a:p>
          <a:p>
            <a:r>
              <a:rPr lang="zh-CN" altLang="en-US" dirty="0" smtClean="0"/>
              <a:t>芯片的</a:t>
            </a:r>
            <a:r>
              <a:rPr lang="en-US" altLang="zh-CN" dirty="0" smtClean="0"/>
              <a:t>probe</a:t>
            </a:r>
            <a:r>
              <a:rPr lang="zh-CN" altLang="en-US" dirty="0" smtClean="0"/>
              <a:t>功能精度不是特别高</a:t>
            </a:r>
            <a:endParaRPr lang="en-US" altLang="zh-CN" dirty="0" smtClean="0"/>
          </a:p>
          <a:p>
            <a:r>
              <a:rPr lang="zh-CN" altLang="en-US" dirty="0" smtClean="0"/>
              <a:t>芯片有</a:t>
            </a:r>
            <a:r>
              <a:rPr lang="en-US" altLang="zh-CN" dirty="0" smtClean="0"/>
              <a:t>BGA</a:t>
            </a:r>
            <a:r>
              <a:rPr lang="zh-CN" altLang="en-US" dirty="0" smtClean="0"/>
              <a:t>封装的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现在只有裸片，从封装到货需要几个月</a:t>
            </a:r>
            <a:endParaRPr lang="en-US" altLang="zh-CN" dirty="0" smtClean="0"/>
          </a:p>
          <a:p>
            <a:r>
              <a:rPr lang="en-US" altLang="zh-CN" dirty="0" smtClean="0"/>
              <a:t>SKIROC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SPIROC</a:t>
            </a:r>
            <a:r>
              <a:rPr lang="zh-CN" altLang="en-US" dirty="0" smtClean="0"/>
              <a:t>都有新版本的芯片，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没有更新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除了数据读回速度慢以外，目前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使用起来没有其他问题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4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输出利用起来，可以用外置</a:t>
            </a:r>
            <a:r>
              <a:rPr lang="en-US" altLang="zh-CN" dirty="0" smtClean="0"/>
              <a:t>ADC</a:t>
            </a:r>
            <a:r>
              <a:rPr lang="zh-CN" altLang="en-US" dirty="0" smtClean="0"/>
              <a:t>测幅度，从而测出能谱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利用测到的能谱可以测量不同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的均匀性</a:t>
            </a:r>
            <a:endParaRPr lang="en-US" altLang="zh-CN" dirty="0" smtClean="0"/>
          </a:p>
          <a:p>
            <a:r>
              <a:rPr lang="zh-CN" altLang="en-US" dirty="0" smtClean="0"/>
              <a:t>探测效率测试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利用芯片的触发输出功能进行计数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用闪烁体进行符合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162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383</TotalTime>
  <Words>982</Words>
  <Application>Microsoft Office PowerPoint</Application>
  <PresentationFormat>全屏显示(4:3)</PresentationFormat>
  <Paragraphs>215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楷体</vt:lpstr>
      <vt:lpstr>宋体</vt:lpstr>
      <vt:lpstr>Calibri</vt:lpstr>
      <vt:lpstr>Calibri Light</vt:lpstr>
      <vt:lpstr>Romantic</vt:lpstr>
      <vt:lpstr>Times New Roman</vt:lpstr>
      <vt:lpstr>Wingdings</vt:lpstr>
      <vt:lpstr>回顾</vt:lpstr>
      <vt:lpstr>SDHCAL工作汇报</vt:lpstr>
      <vt:lpstr>串扰分析</vt:lpstr>
      <vt:lpstr>串扰分析</vt:lpstr>
      <vt:lpstr>串扰分析</vt:lpstr>
      <vt:lpstr>串扰分析</vt:lpstr>
      <vt:lpstr>X射线能谱</vt:lpstr>
      <vt:lpstr>目前测试中的问题</vt:lpstr>
      <vt:lpstr>Omega小组关于芯片的反馈</vt:lpstr>
      <vt:lpstr>下一步</vt:lpstr>
      <vt:lpstr>改板计划</vt:lpstr>
      <vt:lpstr>改板计划</vt:lpstr>
      <vt:lpstr>PowerPoint 演示文稿</vt:lpstr>
      <vt:lpstr>Back Up</vt:lpstr>
      <vt:lpstr>串扰分析</vt:lpstr>
      <vt:lpstr>A23_pad串扰分析？</vt:lpstr>
      <vt:lpstr>其它770 evts分布</vt:lpstr>
      <vt:lpstr>响应pad个数分布</vt:lpstr>
      <vt:lpstr>PowerPoint 演示文稿</vt:lpstr>
      <vt:lpstr>Pad信号过3fc的阈</vt:lpstr>
      <vt:lpstr>Pad信号过20fc的阈</vt:lpstr>
      <vt:lpstr>Pad信号过150fc的阈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王宇</dc:creator>
  <cp:lastModifiedBy>王宇</cp:lastModifiedBy>
  <cp:revision>20</cp:revision>
  <dcterms:created xsi:type="dcterms:W3CDTF">2017-06-06T08:08:25Z</dcterms:created>
  <dcterms:modified xsi:type="dcterms:W3CDTF">2017-06-07T00:48:48Z</dcterms:modified>
</cp:coreProperties>
</file>